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i+ptgG4tYea6xtD3eCfOh6ZE9A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a79a5b161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a79a5b16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aa79a5b161_1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9e0ac835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9e0ac83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a9e0ac835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9e0ac835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9e0ac83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a9e0ac8351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9e0ac8351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9e0ac835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a9e0ac8351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4097" l="0" r="0" t="0"/>
          <a:stretch/>
        </p:blipFill>
        <p:spPr>
          <a:xfrm>
            <a:off x="-36512" y="332656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923674" y="990075"/>
            <a:ext cx="622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Миссия «Кристаллон-404»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3600546" y="1743550"/>
            <a:ext cx="38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Команда «Quasar»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2262576" y="188640"/>
            <a:ext cx="36695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Характеристика ракеты</a:t>
            </a:r>
            <a:endParaRPr/>
          </a:p>
        </p:txBody>
      </p:sp>
      <p:sp>
        <p:nvSpPr>
          <p:cNvPr id="188" name="Google Shape;188;p10"/>
          <p:cNvSpPr/>
          <p:nvPr/>
        </p:nvSpPr>
        <p:spPr>
          <a:xfrm>
            <a:off x="5076056" y="650305"/>
            <a:ext cx="374441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 июля 1969 года со стартовой площадки на Мысе Канаверал стартовала ракета-носитель «Сатурн – V» с кораблем «Аполлон» и экипажем на борту.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Saturn V состоит из трех ступеней, каждая из которых играет свою уникальную роль в достижении цели вывести астронавтов на орбиту и отправить корабль к Луне. </a:t>
            </a:r>
            <a:endParaRPr/>
          </a:p>
        </p:txBody>
      </p:sp>
      <p:pic>
        <p:nvPicPr>
          <p:cNvPr descr="C:\Users\79374\Downloads\ракета3.jpg"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7" y="670386"/>
            <a:ext cx="4992081" cy="594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 txBox="1"/>
          <p:nvPr/>
        </p:nvSpPr>
        <p:spPr>
          <a:xfrm>
            <a:off x="1547664" y="5422707"/>
            <a:ext cx="39982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4. Устройство «Сатурн – V»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79374\Downloads\ракета5.png" id="195" name="Google Shape;195;p11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0" y="0"/>
            <a:ext cx="3384122" cy="67682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2411760" y="260648"/>
            <a:ext cx="58176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Характеристика ступеней ракеты</a:t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2555776" y="786686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Количество ступеней     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Длина (с ГЧ)	          110,6 м (363 фт)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Диаметр	                  10,1 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Стартовая масса	           2965 т </a:t>
            </a: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2538264" y="1967221"/>
            <a:ext cx="343812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Первая ступень: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Стартовая масса: 2290 тонн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Маршевые двигатели: 5 × F-1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Тяга: 34 343 кН (суммарная у земли)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Удельный импульс: 263 c (2580 Н•с/кг)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 работы: 165 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Горючее: керосин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Масса топлива - около 2 300 000 кг</a:t>
            </a:r>
            <a:endParaRPr/>
          </a:p>
        </p:txBody>
      </p:sp>
      <p:sp>
        <p:nvSpPr>
          <p:cNvPr id="199" name="Google Shape;199;p11"/>
          <p:cNvSpPr/>
          <p:nvPr/>
        </p:nvSpPr>
        <p:spPr>
          <a:xfrm>
            <a:off x="2521085" y="3864298"/>
            <a:ext cx="41019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Вторая ступень: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Стартовая масса: 496,2 тонн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Маршевые двигатели: 5 × J-2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Тяга: 5096 кН (суммарная в вакууме)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Удельный импульс: 421 с (4130 Н•с/кг)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 работы: 360 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Горючее: жидкий водород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Масса топлива - около 480 000кг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Окислитель: жидкий кислород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5976398" y="1989825"/>
            <a:ext cx="2996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Третья ступень: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Стартовая масса:132 тонны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Маршевый двигатель: J-2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Тяга: 1019,2 кН (в вакууме)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Удельный импульс: 421 с (4130 Н•с/кг)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 работы: 165 + 335 с (2 включения)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Горючее: жидкий водород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Масса топлива - около 105 000кг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Окислитель: жидкий кислород</a:t>
            </a:r>
            <a:endParaRPr/>
          </a:p>
        </p:txBody>
      </p:sp>
      <p:sp>
        <p:nvSpPr>
          <p:cNvPr id="201" name="Google Shape;201;p11"/>
          <p:cNvSpPr txBox="1"/>
          <p:nvPr/>
        </p:nvSpPr>
        <p:spPr>
          <a:xfrm>
            <a:off x="261325" y="6192275"/>
            <a:ext cx="363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lt1"/>
                </a:solidFill>
              </a:rPr>
              <a:t>Рисунок 3. Характеристика “Cатурн-V” </a:t>
            </a:r>
            <a:r>
              <a:rPr lang="ru-RU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8695850" y="6227375"/>
            <a:ext cx="1073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9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9" name="Google Shape;209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1763688" y="209329"/>
            <a:ext cx="53823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Математические модели</a:t>
            </a:r>
            <a:endParaRPr sz="1900"/>
          </a:p>
        </p:txBody>
      </p:sp>
      <p:sp>
        <p:nvSpPr>
          <p:cNvPr id="211" name="Google Shape;211;p12"/>
          <p:cNvSpPr/>
          <p:nvPr/>
        </p:nvSpPr>
        <p:spPr>
          <a:xfrm>
            <a:off x="179512" y="126876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"/>
          <p:cNvSpPr/>
          <p:nvPr/>
        </p:nvSpPr>
        <p:spPr>
          <a:xfrm>
            <a:off x="179512" y="2782669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"/>
          <p:cNvSpPr/>
          <p:nvPr/>
        </p:nvSpPr>
        <p:spPr>
          <a:xfrm>
            <a:off x="265750" y="4005064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"/>
          <p:cNvSpPr/>
          <p:nvPr/>
        </p:nvSpPr>
        <p:spPr>
          <a:xfrm>
            <a:off x="4837750" y="1325955"/>
            <a:ext cx="35878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4751512" y="2782669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"/>
          <p:cNvSpPr txBox="1"/>
          <p:nvPr/>
        </p:nvSpPr>
        <p:spPr>
          <a:xfrm>
            <a:off x="8486175" y="6256675"/>
            <a:ext cx="1592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10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-357625" y="618350"/>
            <a:ext cx="34662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2-й закон Ньютона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18" name="Google Shape;21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00" y="1120075"/>
            <a:ext cx="14859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 txBox="1"/>
          <p:nvPr/>
        </p:nvSpPr>
        <p:spPr>
          <a:xfrm>
            <a:off x="179500" y="2173275"/>
            <a:ext cx="40851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lt1"/>
                </a:solidFill>
              </a:rPr>
              <a:t>Формула для расчета уровня сопротивления воздуха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0" name="Google Shape;22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9175" y="2652650"/>
            <a:ext cx="127635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2"/>
          <p:cNvSpPr txBox="1"/>
          <p:nvPr/>
        </p:nvSpPr>
        <p:spPr>
          <a:xfrm>
            <a:off x="179500" y="3452400"/>
            <a:ext cx="3466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lt1"/>
                </a:solidFill>
              </a:rPr>
              <a:t>Формула зависимости плотности от высоты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2" name="Google Shape;22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1175" y="3885488"/>
            <a:ext cx="20097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2"/>
          <p:cNvSpPr txBox="1"/>
          <p:nvPr/>
        </p:nvSpPr>
        <p:spPr>
          <a:xfrm>
            <a:off x="4148350" y="943550"/>
            <a:ext cx="3588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0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Среди вспомогательных формул, отбросить которые при расчетах нельзя, стоит отметить: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2"/>
          <p:cNvSpPr txBox="1"/>
          <p:nvPr/>
        </p:nvSpPr>
        <p:spPr>
          <a:xfrm>
            <a:off x="4098825" y="773450"/>
            <a:ext cx="3466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lt1"/>
                </a:solidFill>
              </a:rPr>
              <a:t>Среди вспомогательных формул, отбросить которые при расчетах нельзя, стоит отметить: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5" name="Google Shape;225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2588" y="1573013"/>
            <a:ext cx="19335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4098825" y="3431213"/>
            <a:ext cx="4877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lt1"/>
                </a:solidFill>
              </a:rPr>
              <a:t>Объединив некоторые из представленных выше формул, можем получить итоговые ускорения: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7" name="Google Shape;227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9888" y="4268713"/>
            <a:ext cx="2524125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2"/>
          <p:cNvSpPr txBox="1"/>
          <p:nvPr/>
        </p:nvSpPr>
        <p:spPr>
          <a:xfrm>
            <a:off x="-9525" y="4794013"/>
            <a:ext cx="3255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00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chemeClr val="lt1"/>
                </a:solidFill>
              </a:rPr>
              <a:t>Ресурс ракеты можно достаточно просто рассчитать через формулу Циолковского, зная массу ракеты и количество топлива в ступени: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9" name="Google Shape;229;p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0300" y="6308725"/>
            <a:ext cx="15240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4"/>
          <p:cNvSpPr txBox="1"/>
          <p:nvPr/>
        </p:nvSpPr>
        <p:spPr>
          <a:xfrm>
            <a:off x="5163648" y="1236000"/>
            <a:ext cx="547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Программная реализация</a:t>
            </a:r>
            <a:endParaRPr/>
          </a:p>
        </p:txBody>
      </p:sp>
      <p:sp>
        <p:nvSpPr>
          <p:cNvPr id="236" name="Google Shape;236;p14"/>
          <p:cNvSpPr txBox="1"/>
          <p:nvPr/>
        </p:nvSpPr>
        <p:spPr>
          <a:xfrm>
            <a:off x="8461475" y="6253500"/>
            <a:ext cx="1319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12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37" name="Google Shape;237;p14"/>
          <p:cNvPicPr preferRelativeResize="0"/>
          <p:nvPr/>
        </p:nvPicPr>
        <p:blipFill rotWithShape="1">
          <a:blip r:embed="rId4">
            <a:alphaModFix/>
          </a:blip>
          <a:srcRect b="0" l="10168" r="0" t="0"/>
          <a:stretch/>
        </p:blipFill>
        <p:spPr>
          <a:xfrm>
            <a:off x="506674" y="386500"/>
            <a:ext cx="4474950" cy="641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 rotWithShape="1">
          <a:blip r:embed="rId5">
            <a:alphaModFix/>
          </a:blip>
          <a:srcRect b="0" l="8800" r="0" t="0"/>
          <a:stretch/>
        </p:blipFill>
        <p:spPr>
          <a:xfrm>
            <a:off x="4028425" y="2430850"/>
            <a:ext cx="4990251" cy="43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 txBox="1"/>
          <p:nvPr/>
        </p:nvSpPr>
        <p:spPr>
          <a:xfrm>
            <a:off x="3771934" y="157942"/>
            <a:ext cx="160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Графики</a:t>
            </a:r>
            <a:endParaRPr/>
          </a:p>
        </p:txBody>
      </p:sp>
      <p:sp>
        <p:nvSpPr>
          <p:cNvPr id="244" name="Google Shape;244;p15"/>
          <p:cNvSpPr txBox="1"/>
          <p:nvPr/>
        </p:nvSpPr>
        <p:spPr>
          <a:xfrm>
            <a:off x="8436800" y="6241200"/>
            <a:ext cx="12669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13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245" name="Google Shape;2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5" y="1341100"/>
            <a:ext cx="454065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975" y="1341100"/>
            <a:ext cx="425935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5"/>
          <p:cNvSpPr txBox="1"/>
          <p:nvPr/>
        </p:nvSpPr>
        <p:spPr>
          <a:xfrm>
            <a:off x="181600" y="4798675"/>
            <a:ext cx="4259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 Рисунок 6. График зависимости высоты от времени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4865850" y="4867700"/>
            <a:ext cx="403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Рисунок 7. График зависимости скорости от времени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a79a5b161_1_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aa79a5b161_1_1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aa79a5b161_1_19"/>
          <p:cNvSpPr txBox="1"/>
          <p:nvPr/>
        </p:nvSpPr>
        <p:spPr>
          <a:xfrm>
            <a:off x="3356100" y="225575"/>
            <a:ext cx="3268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57" name="Google Shape;257;g2aa79a5b161_1_19"/>
          <p:cNvSpPr txBox="1"/>
          <p:nvPr/>
        </p:nvSpPr>
        <p:spPr>
          <a:xfrm>
            <a:off x="2959975" y="274650"/>
            <a:ext cx="48030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</a:rPr>
              <a:t>Сравнение графиков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58" name="Google Shape;258;g2aa79a5b161_1_19"/>
          <p:cNvSpPr txBox="1"/>
          <p:nvPr/>
        </p:nvSpPr>
        <p:spPr>
          <a:xfrm>
            <a:off x="195900" y="1042050"/>
            <a:ext cx="87522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Мы рассмотрели графики для Земных данных и данных из KSP. Значения на графиках отличаются из-за различия данных по времени работы ступени, массы и радиуса стартовой планеты, силы тяги ускорителя, массы ракеты до и после полного расхода топлива. Наглядно видно, что зависимости скорости от времени и высоты от времени сошлись, а значит данные из симуляции в KSP подобны данным взятым из реальной миссии, поэтому мы достигли того результата, которого и добивались.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65" name="Google Shape;265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260" y="1897607"/>
            <a:ext cx="2771098" cy="175156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6"/>
          <p:cNvSpPr txBox="1"/>
          <p:nvPr/>
        </p:nvSpPr>
        <p:spPr>
          <a:xfrm>
            <a:off x="1285683" y="778362"/>
            <a:ext cx="65726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Реализация проекта в Kerbal Space Program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397" y="3649172"/>
            <a:ext cx="2848823" cy="169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9832" y="1916832"/>
            <a:ext cx="2774757" cy="175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69038" y="3643247"/>
            <a:ext cx="2769210" cy="169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4589" y="1892504"/>
            <a:ext cx="2903367" cy="177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0930" y="3643247"/>
            <a:ext cx="2907026" cy="171450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6"/>
          <p:cNvSpPr txBox="1"/>
          <p:nvPr/>
        </p:nvSpPr>
        <p:spPr>
          <a:xfrm>
            <a:off x="309250" y="1348163"/>
            <a:ext cx="2488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8. Командный модуль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310150" y="5424775"/>
            <a:ext cx="2769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9. Лунный модуль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3096150" y="1386575"/>
            <a:ext cx="2488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10. Третья ступень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3209538" y="5424775"/>
            <a:ext cx="248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11. Вторая ступень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5883050" y="1348150"/>
            <a:ext cx="2774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12. Двигатели первой ступени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5968650" y="5424775"/>
            <a:ext cx="2769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13. Полностью собранная ракета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8486150" y="6253500"/>
            <a:ext cx="1369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14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9e0ac8351_0_0"/>
          <p:cNvSpPr txBox="1"/>
          <p:nvPr>
            <p:ph type="title"/>
          </p:nvPr>
        </p:nvSpPr>
        <p:spPr>
          <a:xfrm>
            <a:off x="1315950" y="187146"/>
            <a:ext cx="6512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060">
                <a:solidFill>
                  <a:schemeClr val="lt1"/>
                </a:solidFill>
              </a:rPr>
              <a:t>Основные этапы полета</a:t>
            </a:r>
            <a:endParaRPr sz="3060">
              <a:solidFill>
                <a:schemeClr val="lt1"/>
              </a:solidFill>
            </a:endParaRPr>
          </a:p>
        </p:txBody>
      </p:sp>
      <p:sp>
        <p:nvSpPr>
          <p:cNvPr id="285" name="Google Shape;285;g2a9e0ac8351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g2a9e0ac835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1799"/>
            <a:ext cx="5331825" cy="26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a9e0ac8351_0_0"/>
          <p:cNvSpPr txBox="1"/>
          <p:nvPr/>
        </p:nvSpPr>
        <p:spPr>
          <a:xfrm>
            <a:off x="5482000" y="1450175"/>
            <a:ext cx="346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14.Отделение нижней ступени и запуск второй ступени с пятью двигателями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88" name="Google Shape;288;g2a9e0ac835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25" y="4014225"/>
            <a:ext cx="5258773" cy="232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a9e0ac8351_0_0"/>
          <p:cNvSpPr txBox="1"/>
          <p:nvPr/>
        </p:nvSpPr>
        <p:spPr>
          <a:xfrm>
            <a:off x="5588250" y="4719825"/>
            <a:ext cx="357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Р</a:t>
            </a:r>
            <a:r>
              <a:rPr lang="ru-RU" sz="1600">
                <a:solidFill>
                  <a:schemeClr val="lt1"/>
                </a:solidFill>
              </a:rPr>
              <a:t>Рисунок 15. Отделение второй ступени и запуск третьей ступени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90" name="Google Shape;290;g2a9e0ac8351_0_0"/>
          <p:cNvSpPr txBox="1"/>
          <p:nvPr/>
        </p:nvSpPr>
        <p:spPr>
          <a:xfrm>
            <a:off x="8523150" y="6265800"/>
            <a:ext cx="101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15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9e0ac8351_0_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a9e0ac8351_0_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2a9e0ac835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50" y="210749"/>
            <a:ext cx="5774551" cy="17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a9e0ac8351_0_10"/>
          <p:cNvSpPr txBox="1"/>
          <p:nvPr/>
        </p:nvSpPr>
        <p:spPr>
          <a:xfrm>
            <a:off x="6060400" y="482275"/>
            <a:ext cx="309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16.  Отделение командного модуль и присоединение командного модуль к лунному модулю с двигателем третьей ступени.</a:t>
            </a: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ь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00" name="Google Shape;300;g2a9e0ac835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12" y="2170200"/>
            <a:ext cx="5058026" cy="23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a9e0ac8351_0_10"/>
          <p:cNvSpPr txBox="1"/>
          <p:nvPr/>
        </p:nvSpPr>
        <p:spPr>
          <a:xfrm>
            <a:off x="6083950" y="3007788"/>
            <a:ext cx="305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17. Отделение лунного модуля.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02" name="Google Shape;302;g2a9e0ac8351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298" y="4697825"/>
            <a:ext cx="4368452" cy="210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a9e0ac8351_0_10"/>
          <p:cNvSpPr txBox="1"/>
          <p:nvPr/>
        </p:nvSpPr>
        <p:spPr>
          <a:xfrm>
            <a:off x="6060400" y="5345425"/>
            <a:ext cx="309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04" name="Google Shape;304;g2a9e0ac8351_0_10"/>
          <p:cNvSpPr txBox="1"/>
          <p:nvPr/>
        </p:nvSpPr>
        <p:spPr>
          <a:xfrm>
            <a:off x="6110050" y="54104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18. Посадка на Кристаллон.</a:t>
            </a:r>
            <a:endParaRPr/>
          </a:p>
        </p:txBody>
      </p:sp>
      <p:sp>
        <p:nvSpPr>
          <p:cNvPr id="305" name="Google Shape;305;g2a9e0ac8351_0_10"/>
          <p:cNvSpPr txBox="1"/>
          <p:nvPr/>
        </p:nvSpPr>
        <p:spPr>
          <a:xfrm>
            <a:off x="8498500" y="6254900"/>
            <a:ext cx="131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16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9e0ac8351_0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a9e0ac8351_0_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. Посадка на Кристаллон.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2a9e0ac835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00" y="151751"/>
            <a:ext cx="4089175" cy="23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a9e0ac8351_0_28"/>
          <p:cNvSpPr txBox="1"/>
          <p:nvPr/>
        </p:nvSpPr>
        <p:spPr>
          <a:xfrm>
            <a:off x="5686800" y="1006513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19. Старт с Кристаллона.</a:t>
            </a:r>
            <a:endParaRPr/>
          </a:p>
        </p:txBody>
      </p:sp>
      <p:sp>
        <p:nvSpPr>
          <p:cNvPr id="315" name="Google Shape;315;g2a9e0ac8351_0_28"/>
          <p:cNvSpPr txBox="1"/>
          <p:nvPr/>
        </p:nvSpPr>
        <p:spPr>
          <a:xfrm>
            <a:off x="5686800" y="55864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21. Посадка на Этерию.</a:t>
            </a:r>
            <a:endParaRPr/>
          </a:p>
        </p:txBody>
      </p:sp>
      <p:sp>
        <p:nvSpPr>
          <p:cNvPr id="316" name="Google Shape;316;g2a9e0ac8351_0_28"/>
          <p:cNvSpPr txBox="1"/>
          <p:nvPr/>
        </p:nvSpPr>
        <p:spPr>
          <a:xfrm>
            <a:off x="5686800" y="35247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20. Стыковка лунного и командного модулей.</a:t>
            </a:r>
            <a:endParaRPr/>
          </a:p>
        </p:txBody>
      </p:sp>
      <p:pic>
        <p:nvPicPr>
          <p:cNvPr id="317" name="Google Shape;317;g2a9e0ac8351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13" y="2793700"/>
            <a:ext cx="4671751" cy="18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a9e0ac8351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488" y="4861464"/>
            <a:ext cx="3000001" cy="194438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a9e0ac8351_0_28"/>
          <p:cNvSpPr txBox="1"/>
          <p:nvPr/>
        </p:nvSpPr>
        <p:spPr>
          <a:xfrm>
            <a:off x="7635075" y="6080925"/>
            <a:ext cx="134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20" name="Google Shape;320;g2a9e0ac8351_0_28"/>
          <p:cNvSpPr txBox="1"/>
          <p:nvPr/>
        </p:nvSpPr>
        <p:spPr>
          <a:xfrm>
            <a:off x="8584800" y="6308850"/>
            <a:ext cx="1418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17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3800" l="0" r="0" t="0"/>
          <a:stretch/>
        </p:blipFill>
        <p:spPr>
          <a:xfrm>
            <a:off x="0" y="0"/>
            <a:ext cx="9179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54246" y="562023"/>
            <a:ext cx="29803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Состав команды: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54254" y="1977822"/>
            <a:ext cx="7298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Заитова Е. А.               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тимлид, дизайнер-видеомонтажер, KSP.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Матюшкин Р. А.          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программист, KSP.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Петров М. А.                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физик, программист.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Захарова А. Д.            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составление отчета, презентация, историк.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646525" y="6130250"/>
            <a:ext cx="146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2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>
                <a:solidFill>
                  <a:schemeClr val="lt1"/>
                </a:solidFill>
              </a:rPr>
              <a:t>Реализацию миссии можно посмотреть здесь:</a:t>
            </a:r>
            <a:endParaRPr/>
          </a:p>
        </p:txBody>
      </p:sp>
      <p:pic>
        <p:nvPicPr>
          <p:cNvPr id="326" name="Google Shape;32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7277" y="2196964"/>
            <a:ext cx="2629445" cy="246407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7"/>
          <p:cNvSpPr txBox="1"/>
          <p:nvPr/>
        </p:nvSpPr>
        <p:spPr>
          <a:xfrm>
            <a:off x="8535475" y="6302950"/>
            <a:ext cx="1233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18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07" y="32874"/>
            <a:ext cx="9163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8"/>
          <p:cNvSpPr txBox="1"/>
          <p:nvPr/>
        </p:nvSpPr>
        <p:spPr>
          <a:xfrm>
            <a:off x="3748087" y="146950"/>
            <a:ext cx="235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</a:rPr>
              <a:t>Заключение</a:t>
            </a:r>
            <a:endParaRPr/>
          </a:p>
        </p:txBody>
      </p:sp>
      <p:sp>
        <p:nvSpPr>
          <p:cNvPr id="334" name="Google Shape;334;p18"/>
          <p:cNvSpPr/>
          <p:nvPr/>
        </p:nvSpPr>
        <p:spPr>
          <a:xfrm>
            <a:off x="53609" y="852262"/>
            <a:ext cx="8802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u="sng">
                <a:solidFill>
                  <a:schemeClr val="lt1"/>
                </a:solidFill>
              </a:rPr>
              <a:t>Учебные итоги:</a:t>
            </a:r>
            <a:endParaRPr sz="1700" u="sng">
              <a:solidFill>
                <a:schemeClr val="lt1"/>
              </a:solidFill>
            </a:endParaRPr>
          </a:p>
          <a:p>
            <a:pPr indent="0" lvl="0" marL="572135" marR="14605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Освоение математического моделирования физических процессов</a:t>
            </a:r>
            <a:endParaRPr sz="1700">
              <a:solidFill>
                <a:schemeClr val="lt1"/>
              </a:solidFill>
            </a:endParaRPr>
          </a:p>
          <a:p>
            <a:pPr indent="0" lvl="0" marL="572135" marR="146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Совершенствование навыков программирования </a:t>
            </a:r>
            <a:endParaRPr sz="1700">
              <a:solidFill>
                <a:schemeClr val="lt1"/>
              </a:solidFill>
            </a:endParaRPr>
          </a:p>
          <a:p>
            <a:pPr indent="0" lvl="0" marL="572135" marR="146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Ознакомление с научным симулятором KSP </a:t>
            </a:r>
            <a:endParaRPr sz="1700">
              <a:solidFill>
                <a:schemeClr val="lt1"/>
              </a:solidFill>
            </a:endParaRPr>
          </a:p>
          <a:p>
            <a:pPr indent="0" lvl="0" marL="572135" marR="146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Совершенствование навыков командной работы </a:t>
            </a:r>
            <a:endParaRPr sz="1700">
              <a:solidFill>
                <a:schemeClr val="lt1"/>
              </a:solidFill>
            </a:endParaRPr>
          </a:p>
          <a:p>
            <a:pPr indent="0" lvl="0" marL="572135" marR="146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Получение прикладных навыков выполнения работы в срок</a:t>
            </a:r>
            <a:endParaRPr sz="1700">
              <a:solidFill>
                <a:schemeClr val="lt1"/>
              </a:solidFill>
            </a:endParaRPr>
          </a:p>
          <a:p>
            <a:pPr indent="0" lvl="0" marL="0" marR="146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u="sng">
                <a:solidFill>
                  <a:schemeClr val="lt1"/>
                </a:solidFill>
              </a:rPr>
              <a:t>Проектные итоги:</a:t>
            </a:r>
            <a:endParaRPr sz="1700" u="sng">
              <a:solidFill>
                <a:schemeClr val="lt1"/>
              </a:solidFill>
            </a:endParaRPr>
          </a:p>
          <a:p>
            <a:pPr indent="0" lvl="0" marL="572135" marR="146050" rtl="0" algn="just">
              <a:lnSpc>
                <a:spcPct val="15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Получены математические модели, описывающие нашу миссию </a:t>
            </a:r>
            <a:endParaRPr sz="1700">
              <a:solidFill>
                <a:schemeClr val="lt1"/>
              </a:solidFill>
            </a:endParaRPr>
          </a:p>
          <a:p>
            <a:pPr indent="0" lvl="0" marL="572135" marR="146050" rtl="0" algn="just">
              <a:lnSpc>
                <a:spcPct val="15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Произвели моделирование миссии в симуляторе KSP </a:t>
            </a:r>
            <a:endParaRPr sz="1700">
              <a:solidFill>
                <a:schemeClr val="lt1"/>
              </a:solidFill>
            </a:endParaRPr>
          </a:p>
          <a:p>
            <a:pPr indent="0" lvl="0" marL="572135" marR="146050" rtl="0" algn="just">
              <a:lnSpc>
                <a:spcPct val="15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Осуществили программную реализацию</a:t>
            </a:r>
            <a:endParaRPr sz="1700">
              <a:solidFill>
                <a:schemeClr val="lt1"/>
              </a:solidFill>
            </a:endParaRPr>
          </a:p>
          <a:p>
            <a:pPr indent="0" lvl="0" marL="572135" marR="146050" rtl="0" algn="just">
              <a:lnSpc>
                <a:spcPct val="15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Составлен отчет о реализации миссии «Кристаллон-404»</a:t>
            </a:r>
            <a:endParaRPr sz="1700">
              <a:solidFill>
                <a:schemeClr val="lt1"/>
              </a:solidFill>
            </a:endParaRPr>
          </a:p>
          <a:p>
            <a:pPr indent="0" lvl="0" marL="572135" marR="146050" rtl="0" algn="just">
              <a:lnSpc>
                <a:spcPct val="150000"/>
              </a:lnSpc>
              <a:spcBef>
                <a:spcPts val="20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chemeClr val="lt1"/>
                </a:solidFill>
              </a:rPr>
              <a:t>Удалось удачно совершить полет</a:t>
            </a:r>
            <a:endParaRPr sz="1700">
              <a:solidFill>
                <a:schemeClr val="l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335" name="Google Shape;33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7663" y="5810250"/>
            <a:ext cx="1176337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8"/>
          <p:cNvSpPr txBox="1"/>
          <p:nvPr/>
        </p:nvSpPr>
        <p:spPr>
          <a:xfrm>
            <a:off x="7437725" y="6360625"/>
            <a:ext cx="690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19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700" y="0"/>
            <a:ext cx="9169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57360" y="2060848"/>
            <a:ext cx="7258718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Изучить и проанализировать информацию по реальной миссии.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Разработать математическую модель с помощью программы.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Создать ракету-носитель Сатурн-V в KSP.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Реализовать запуск ракеты-носителя, и совершить посадку на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Кристаллон. Провести исследования. Вернуться на Этерию.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Собрать данные симуляции, сделать анализ и сравнение.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Составить отчет о проделанной работе.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7359" y="509771"/>
            <a:ext cx="9815508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Проведение симуляции миссии Кристаллон-404, основанной на реально существующей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миссии Аполлон-11.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664100" y="6278275"/>
            <a:ext cx="139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3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2915816" y="332656"/>
            <a:ext cx="38170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Краткая предыстория</a:t>
            </a:r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639776" y="855876"/>
            <a:ext cx="779507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Напряженное соперничество в области освоения космоса между двумя крупными странами СШС и Понтинья,  привело к масштабной «Космической гонке». В число событий гонки в космосе входят запуски искусственных спутников, полеты в космос животных и человека, а также, одна из главных целей космической гонки - высадка на Кристаллон.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996952"/>
            <a:ext cx="9132641" cy="38395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8720525" y="6167250"/>
            <a:ext cx="999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</a:rPr>
              <a:t>4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2546242" y="260648"/>
            <a:ext cx="47772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Описание реальной миссии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772107" y="620688"/>
            <a:ext cx="756084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«Аполлон-11» - американский пилотируемый космический корабль серии «Аполлон», в ходе полёта которого в период с 16 по 24 июля 1969 года жители Земли впервые в истории совершили посадку на поверхность другого небесного тела — Луны.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4000" cy="6867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539549" y="97475"/>
            <a:ext cx="640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Описание реальной миссии</a:t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1422774" y="367874"/>
            <a:ext cx="429957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«Аполлон-11» - американский пилотируемый космический корабль серии «Аполлон», в ходе полёта которого в период с 16 по 24 июля 1969 года жители Земли впервые в истории совершили посадку на поверхность другого небесного тела — Луны.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8597175" y="6164525"/>
            <a:ext cx="15048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5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0" y="188640"/>
            <a:ext cx="6875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Основные цели реальной миссии (Аполлон-11):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3742" y="1121071"/>
            <a:ext cx="5544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1.Исследование спутника Земли.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2.Полет на Луну и возращение на Землю.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3.Проведение научной экспедиции.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567" y="2170584"/>
            <a:ext cx="9252520" cy="47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7696750" y="6142600"/>
            <a:ext cx="13569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8588125" y="6257100"/>
            <a:ext cx="1406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6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-2844824" y="2606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-396552" y="165020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 txBox="1"/>
          <p:nvPr/>
        </p:nvSpPr>
        <p:spPr>
          <a:xfrm>
            <a:off x="5384776" y="2348880"/>
            <a:ext cx="362631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Траектория полета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реального аппарата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" y="14089"/>
            <a:ext cx="5362947" cy="684391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/>
        </p:nvSpPr>
        <p:spPr>
          <a:xfrm>
            <a:off x="5388038" y="5871250"/>
            <a:ext cx="36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Рисунок 1. Траектория полета “Аполлон-11”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7955775" y="6204275"/>
            <a:ext cx="11349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7955775" y="6352275"/>
            <a:ext cx="1134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8646475" y="6352275"/>
            <a:ext cx="1023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7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2471961" y="116632"/>
            <a:ext cx="552106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Устройство реального аппарата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79374\Downloads\ракета.gif"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1957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1097868" y="6287020"/>
            <a:ext cx="29523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2. Устройство «Аполллон-11»</a:t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2433987" y="404664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Корабль "Аполлон-11" состоял из трех основных модулей:</a:t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2433987" y="1347872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Командный модуль (CM) "Колумбия": Этот модуль был оборудован системами жизнеобеспечения и управления полетом для трех членов экипажа. </a:t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2433987" y="2563571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Сервисный модуль (SM): Этот модуль содержал двигатели, системы жизнеобеспечения, электроэнергетические установки, системы теплообмена и другие.</a:t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>
            <a:off x="2433987" y="4032800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Лунный модуль (LM) "Игл": Лунный модуль использовался для посадки на поверхность Луны. Он состоял из двух частей - спускаемого и возвратного модуля.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8128450" y="6327625"/>
            <a:ext cx="937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8634150" y="6272125"/>
            <a:ext cx="11841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8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-RU"/>
              <a:t>я</a:t>
            </a:r>
            <a:endParaRPr/>
          </a:p>
        </p:txBody>
      </p:sp>
      <p:sp>
        <p:nvSpPr>
          <p:cNvPr id="175" name="Google Shape;175;p9"/>
          <p:cNvSpPr/>
          <p:nvPr/>
        </p:nvSpPr>
        <p:spPr>
          <a:xfrm>
            <a:off x="755576" y="260648"/>
            <a:ext cx="79928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Космический корабль "Аполлон-11" был оборудован различными важными устройствами.</a:t>
            </a:r>
            <a:endParaRPr/>
          </a:p>
        </p:txBody>
      </p:sp>
      <p:pic>
        <p:nvPicPr>
          <p:cNvPr descr="C:\Users\79374\Downloads\ракета2.gif"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949576"/>
            <a:ext cx="5437667" cy="558992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107505" y="6170166"/>
            <a:ext cx="237626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3. Лунный модуль«Аполлон-11»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5640107" y="1347656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Системы жизнеобеспечения</a:t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>
            <a:off x="5640107" y="1779704"/>
            <a:ext cx="33473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Системы управления полетом</a:t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5640107" y="2694399"/>
            <a:ext cx="35301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Коммуникационные системы</a:t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5640107" y="2811778"/>
            <a:ext cx="3600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Системы ориентации и навигации</a:t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5640107" y="3655402"/>
            <a:ext cx="3445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Системы записи и передачи данных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2023-12-18T13:58:11Z</dcterms:created>
  <dc:creator>Агния Захарова</dc:creator>
</cp:coreProperties>
</file>